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8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1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15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1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8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73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22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38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49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78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28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EF4A-6937-4E83-85DC-D8A587B39E4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BF77-C894-4732-B3A8-98AC31886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17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Формирование самооценки в дошкольный период детства</a:t>
            </a:r>
            <a:endParaRPr lang="ru-RU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20080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Особенности детей с завышенной самооценкой: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Они не склонны анализировать результаты своих действий и поступков;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 большинстве случаев они пытаются решать любые, в том числе и весьма сложные задачи быстро, не разобрав до конца;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Чаще всего они не осознают своих неудач;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Они стремятся всегда быть на виду, афишируют свои знания и умения, стараются выделиться на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ф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оне других ребят, обратить на себя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35899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Путь коррекции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Спокойное нейтральное отношение, адекватная оценка, не затрагивающая личности самого ребенка, продуманная система требований, доброжелательность и поддержка.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636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Особенности детей с адекватной самооценкой: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В большинстве случаев склонны анализировать результаты своей деятельности, пытаются выяснить причины своих ошибок.</a:t>
            </a:r>
          </a:p>
          <a:p>
            <a:r>
              <a:rPr lang="ru-RU" b="1" dirty="0" smtClean="0"/>
              <a:t>Стремятся сотрудничать, помогать другим, они достаточно общительны и дружелюбны;</a:t>
            </a:r>
          </a:p>
          <a:p>
            <a:r>
              <a:rPr lang="ru-RU" b="1" dirty="0" smtClean="0"/>
              <a:t>При попадании в ситуации неудачи пытаются выяснить причину и выбирают задачи несколько меньшей сложности;</a:t>
            </a:r>
          </a:p>
          <a:p>
            <a:r>
              <a:rPr lang="ru-RU" b="1" dirty="0" smtClean="0"/>
              <a:t>Успех в деятельности стимулирует их желание попытаться выполнить более сложную задачу.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414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При работе с детьми необходимо всегда помнить следующие принципы: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3285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Главное не перехвалить ребенка, но и не забывать поощрить его, когда он этого заслуживает;</a:t>
            </a:r>
          </a:p>
          <a:p>
            <a:r>
              <a:rPr lang="ru-RU" b="1" dirty="0" smtClean="0"/>
              <a:t>Поощрять в ребенке инициативу;</a:t>
            </a:r>
          </a:p>
          <a:p>
            <a:r>
              <a:rPr lang="ru-RU" b="1" dirty="0" smtClean="0"/>
              <a:t>Не забывать поощрять и других в присутствии ребенка;</a:t>
            </a:r>
          </a:p>
          <a:p>
            <a:r>
              <a:rPr lang="ru-RU" b="1" dirty="0" smtClean="0"/>
              <a:t>Показывать своим примером адекватность отношения к успехам и неудачам;</a:t>
            </a:r>
          </a:p>
          <a:p>
            <a:r>
              <a:rPr lang="ru-RU" b="1" dirty="0" smtClean="0"/>
              <a:t>Не сравнивайте ребенка с другими детьми.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9363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к же развить самооценку ребёнка в процессе обучения? Одним из основных методов развития самооценки ребёнка дошкольного возраста является «игра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8092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2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Факторы, действующие на формирование отношения личности к себе в процессе деятельности: Собственные достижения и их самооценкаотношение других людей, партнеров по совместной деятельности, к данному человеку как личн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1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выявлению творческих способностейразвитию личностно-творческого потенциала, формированию адекватной самооценки, развитию умения принимать самостоятельные решения, формированию навыков саморегуляции и коррекции эмоциональной сферы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8092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8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Примеры игр, с помощью которых можно выяснить самооценку ребёнка, а так же в дальнейшем её развить в лучшую сторону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7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2"/>
            <a:ext cx="8712968" cy="43127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latin typeface="Times New Roman"/>
                <a:ea typeface="Calibri"/>
                <a:cs typeface="Times New Roman"/>
              </a:rPr>
              <a:t>                                              «</a:t>
            </a:r>
            <a:r>
              <a:rPr lang="ru-RU" sz="2400" b="1" i="1" dirty="0">
                <a:latin typeface="Times New Roman"/>
                <a:ea typeface="Calibri"/>
                <a:cs typeface="Times New Roman"/>
              </a:rPr>
              <a:t>Я – лев»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 </a:t>
            </a:r>
            <a:br>
              <a:rPr lang="ru-RU" sz="2400" b="1" dirty="0">
                <a:latin typeface="Times New Roman"/>
                <a:ea typeface="Calibri"/>
                <a:cs typeface="Times New Roman"/>
              </a:rPr>
            </a:br>
            <a:r>
              <a:rPr lang="ru-RU" sz="2400" b="1" dirty="0">
                <a:latin typeface="Times New Roman"/>
                <a:ea typeface="Calibri"/>
                <a:cs typeface="Times New Roman"/>
              </a:rPr>
              <a:t>Цель: повышение у детей уверенности в себе. </a:t>
            </a:r>
            <a:br>
              <a:rPr lang="ru-RU" sz="2400" b="1" dirty="0">
                <a:latin typeface="Times New Roman"/>
                <a:ea typeface="Calibri"/>
                <a:cs typeface="Times New Roman"/>
              </a:rPr>
            </a:b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Инструкция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ведущего: «А сейчас давайте поиграем в игру, которая называется «Я – лев». Закройте глаза и представьте себе, что каждый из вас превратился во льва. Лев – царь зверей, сильный, могучий, уверенный в себе, спокойный, мудрый. Он красив и свободен. </a:t>
            </a:r>
            <a:br>
              <a:rPr lang="ru-RU" sz="2400" b="1" dirty="0">
                <a:latin typeface="Times New Roman"/>
                <a:ea typeface="Calibri"/>
                <a:cs typeface="Times New Roman"/>
              </a:rPr>
            </a:br>
            <a:r>
              <a:rPr lang="ru-RU" sz="2400" b="1" dirty="0">
                <a:latin typeface="Times New Roman"/>
                <a:ea typeface="Calibri"/>
                <a:cs typeface="Times New Roman"/>
              </a:rPr>
              <a:t>Откройте глаза и по очереди представьтесь от имени льва, например: «Я – лев Андрей». Пройдите по кругу гордой, уверенной походкой». </a:t>
            </a:r>
            <a:endParaRPr lang="ru-RU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656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082" y="69154"/>
            <a:ext cx="8568952" cy="69239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400" b="1" i="1" dirty="0" smtClean="0">
                <a:latin typeface="Times New Roman"/>
                <a:ea typeface="Calibri"/>
                <a:cs typeface="Times New Roman"/>
              </a:rPr>
              <a:t>Волшебный стул»</a:t>
            </a:r>
            <a:endParaRPr lang="ru-RU" sz="2400" i="1" dirty="0">
              <a:ea typeface="Calibri"/>
              <a:cs typeface="Times New Roman"/>
            </a:endParaRPr>
          </a:p>
          <a:p>
            <a:r>
              <a:rPr lang="ru-RU" sz="2400" dirty="0">
                <a:latin typeface="Times New Roman"/>
                <a:ea typeface="Calibri"/>
              </a:rPr>
              <a:t> Цель: способствовать повышению самооценки ребенка, улучшению взаимоотношений между детьми. В эту игру можно играть с группой детей на протяжении длительного времени. Предварительно взрослый должен узнать "историю" имени каждого ребенка - его происхождение, что оно означает. Кроме этого надо изготовить корону и "Волшебный стул" - он должен быть обязательно высоким. Взрослый проводит небольшую вступительную беседу о происхождении имен, а затем говорит, что будет рассказывать об именах всех детей группы (группа не должна быть более 5-6 человек), причем имена тревожных детей лучше называть в середине игры. Тот, про чье имя рассказывают, становится королем. На протяжении всего рассказа об его имени он сидит на троне в короне. В конце игры можно предложить детям придумать разные варианты его имени (нежные, ласкательные). Можно также по очереди рассказать что-то хорошее о короле.</a:t>
            </a:r>
            <a:br>
              <a:rPr lang="ru-RU" sz="2400" dirty="0">
                <a:latin typeface="Times New Roman"/>
                <a:ea typeface="Calibri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644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«Большая ошибка – мечтать о себе больше, чем следует, и ценить себя ниже, чем стоит…»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            </a:t>
            </a:r>
            <a:r>
              <a:rPr lang="ru-RU" b="1" i="1" dirty="0" smtClean="0"/>
              <a:t>Иоганн Вольфганг Гетте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61044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10530"/>
            <a:ext cx="7128792" cy="467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64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4342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Самооценка – это оценка личностью самой себя, своих возможностей, качеств и места среди других людей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7608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882280"/>
            <a:ext cx="2376264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КРИТИЧНОСТЬ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72963" y="4509120"/>
            <a:ext cx="2232248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ТРЕБОВАТЕЛЬНОСТЬ К СЕБЕ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2882280"/>
            <a:ext cx="244827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ВЗАИМООТНОШЕНИЕ С ОКРУЖАЮЩИМИ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1172" y="4509120"/>
            <a:ext cx="2232248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ОТНОШЕНИЕ К УСПЕХАМ И НЕУДАЧАМ</a:t>
            </a:r>
            <a:endParaRPr lang="ru-RU" dirty="0"/>
          </a:p>
        </p:txBody>
      </p:sp>
      <p:sp>
        <p:nvSpPr>
          <p:cNvPr id="19" name="Выгнутая вправо стрелка 18"/>
          <p:cNvSpPr/>
          <p:nvPr/>
        </p:nvSpPr>
        <p:spPr>
          <a:xfrm>
            <a:off x="3240297" y="2636911"/>
            <a:ext cx="576064" cy="15279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лево стрелка 20"/>
          <p:cNvSpPr/>
          <p:nvPr/>
        </p:nvSpPr>
        <p:spPr>
          <a:xfrm>
            <a:off x="5421172" y="2636910"/>
            <a:ext cx="518980" cy="12241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>
            <a:off x="3851920" y="2780928"/>
            <a:ext cx="432048" cy="20882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5004048" y="2882280"/>
            <a:ext cx="417124" cy="19868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1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Условия развития самооценки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/>
              <a:t>Общение с окружающими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Усваиваются формы, виды и критерии оценок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/>
              <a:t>Собственная деятельность ребенка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Апробация, наполнение личностными смыслами</a:t>
            </a:r>
            <a:endParaRPr lang="ru-RU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835696" y="2852936"/>
            <a:ext cx="1440160" cy="144016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28184" y="2852936"/>
            <a:ext cx="1440160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87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864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Этапы развития самооценки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88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993" y="2492896"/>
            <a:ext cx="1800200" cy="3960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Около 3,5 лет у детей можно наблюдать массовые реакции на успех и неудачу, очевидным образом связанные с самооценкой.</a:t>
            </a:r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549026"/>
            <a:ext cx="2160240" cy="39254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/>
              <a:t>У многих детей </a:t>
            </a:r>
          </a:p>
          <a:p>
            <a:r>
              <a:rPr lang="ru-RU" sz="1600" b="1" dirty="0" smtClean="0"/>
              <a:t>складывается умение и способность правильно оценивать себя, свои успехи, неудачи, личностные качества, причем не только в игровой, но так же и в других видах деятельности: учении, труде и общении.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2535172"/>
            <a:ext cx="2160240" cy="39254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Дети придают большое значение оценкам, даваемым им взрослыми людьми.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Ребенок не ждет такой оценки, а активно сам добивается ее, стремится получить похвалу. Очень старается ее заслужить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2527888"/>
            <a:ext cx="2483768" cy="39254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Самооценка, главным образом, формируется под влиянием оценок учителя.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Особое значение дети придают своим интеллектуальным возможностям и тому, как они оцениваются другими. Детям важно. Чтобы положительная оценка была общепризнана.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993" y="1124744"/>
            <a:ext cx="18002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Младший дошкольный возраст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1124744"/>
            <a:ext cx="1728192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Средний дошкольный возраст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4" y="1124744"/>
            <a:ext cx="1872208" cy="8822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Старший дошкольный возраст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30008" y="1102117"/>
            <a:ext cx="1800200" cy="8822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Младший школьный возраст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b="1" dirty="0" smtClean="0">
                <a:solidFill>
                  <a:prstClr val="black"/>
                </a:solidFill>
              </a:rPr>
              <a:t>Может </a:t>
            </a:r>
            <a:r>
              <a:rPr lang="ru-RU" b="1" dirty="0">
                <a:solidFill>
                  <a:prstClr val="black"/>
                </a:solidFill>
              </a:rPr>
              <a:t>происходить нарушение развития самооценки по следующим вариантам:</a:t>
            </a:r>
            <a:br>
              <a:rPr lang="ru-RU" b="1" dirty="0">
                <a:solidFill>
                  <a:prstClr val="black"/>
                </a:solidFill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24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ru-RU" sz="4400" b="1" dirty="0" smtClean="0">
              <a:solidFill>
                <a:prstClr val="black"/>
              </a:solidFill>
            </a:endParaRPr>
          </a:p>
          <a:p>
            <a:r>
              <a:rPr lang="ru-RU" sz="4400" b="1" dirty="0" smtClean="0">
                <a:solidFill>
                  <a:srgbClr val="C00000"/>
                </a:solidFill>
              </a:rPr>
              <a:t>формирование </a:t>
            </a:r>
            <a:r>
              <a:rPr lang="ru-RU" sz="4400" b="1" dirty="0">
                <a:solidFill>
                  <a:srgbClr val="C00000"/>
                </a:solidFill>
              </a:rPr>
              <a:t>заниженной </a:t>
            </a:r>
            <a:r>
              <a:rPr lang="ru-RU" sz="4400" b="1" dirty="0" smtClean="0">
                <a:solidFill>
                  <a:srgbClr val="C00000"/>
                </a:solidFill>
              </a:rPr>
              <a:t>самооценки;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C00000"/>
              </a:solidFill>
            </a:endParaRPr>
          </a:p>
          <a:p>
            <a:r>
              <a:rPr lang="ru-RU" sz="4400" b="1" dirty="0" smtClean="0">
                <a:solidFill>
                  <a:srgbClr val="0070C0"/>
                </a:solidFill>
              </a:rPr>
              <a:t>формирование </a:t>
            </a:r>
            <a:r>
              <a:rPr lang="ru-RU" sz="4400" b="1" dirty="0" smtClean="0">
                <a:solidFill>
                  <a:srgbClr val="0070C0"/>
                </a:solidFill>
              </a:rPr>
              <a:t>завышенной самооценки.</a:t>
            </a:r>
            <a:r>
              <a:rPr lang="ru-RU" sz="4400" b="1" dirty="0">
                <a:solidFill>
                  <a:srgbClr val="0070C0"/>
                </a:solidFill>
              </a:rPr>
              <a:t/>
            </a:r>
            <a:br>
              <a:rPr lang="ru-RU" sz="4400" b="1" dirty="0">
                <a:solidFill>
                  <a:srgbClr val="0070C0"/>
                </a:solidFill>
              </a:rPr>
            </a:br>
            <a:r>
              <a:rPr lang="ru-RU" sz="4400" dirty="0">
                <a:solidFill>
                  <a:prstClr val="black"/>
                </a:solidFill>
              </a:rPr>
              <a:t/>
            </a:r>
            <a:br>
              <a:rPr lang="ru-RU" sz="4400" dirty="0">
                <a:solidFill>
                  <a:prstClr val="black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0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Особенности детей с заниженной самооценкой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поведении чаще всего нерешительны, малообщительны, недоверчивы к людям, молчаливы, скованны в своих движениях;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Они очень чувствительны, готовы расплакаться в любой момент, не стремятся к сотрудничеству и не способны постоять за себя;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Они заранее отказываются от решения задач, которые кажутся им сложными, но при эмоциональной поддержки взрослого легко справляются с ними;</a:t>
            </a:r>
          </a:p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Кажутся медлительными. Они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долго не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приступают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 выполнению задания, опасаясь, что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они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не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поняли,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что надо делать и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выполнят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все неправильно;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стараются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угадать, доволен ли им взрослый.</a:t>
            </a:r>
          </a:p>
          <a:p>
            <a:endParaRPr lang="ru-RU" sz="20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6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4web.ru/images/73/10018/640/img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064896" cy="5904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37352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Путь коррекции: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/>
              <a:t>Адекватная оценка, с акцентом на достижения ребенка, даже если он и не дает правильного итогового результата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398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607</TotalTime>
  <Words>724</Words>
  <Application>Microsoft Office PowerPoint</Application>
  <PresentationFormat>Экран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Формирование самооценки в дошкольный период детства</vt:lpstr>
      <vt:lpstr>«Большая ошибка – мечтать о себе больше, чем следует, и ценить себя ниже, чем стоит…»               Иоганн Вольфганг Гетте</vt:lpstr>
      <vt:lpstr>Самооценка – это оценка личностью самой себя, своих возможностей, качеств и места среди других людей</vt:lpstr>
      <vt:lpstr>Условия развития самооценки</vt:lpstr>
      <vt:lpstr>Этапы развития самооценки</vt:lpstr>
      <vt:lpstr> Может происходить нарушение развития самооценки по следующим вариантам: </vt:lpstr>
      <vt:lpstr>Особенности детей с заниженной самооценкой</vt:lpstr>
      <vt:lpstr>Презентация PowerPoint</vt:lpstr>
      <vt:lpstr>Путь коррекции:</vt:lpstr>
      <vt:lpstr>Особенности детей с завышенной самооценкой:</vt:lpstr>
      <vt:lpstr>Путь коррекции</vt:lpstr>
      <vt:lpstr>Особенности детей с адекватной самооценкой:</vt:lpstr>
      <vt:lpstr>При работе с детьми необходимо всегда помнить следующие принципы: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самооценки в дошкольный период детства</dc:title>
  <dc:creator>Aspire</dc:creator>
  <cp:lastModifiedBy>Владимир</cp:lastModifiedBy>
  <cp:revision>29</cp:revision>
  <dcterms:created xsi:type="dcterms:W3CDTF">2017-04-19T08:43:36Z</dcterms:created>
  <dcterms:modified xsi:type="dcterms:W3CDTF">2017-04-23T15:08:58Z</dcterms:modified>
</cp:coreProperties>
</file>