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0" r:id="rId9"/>
    <p:sldId id="290" r:id="rId10"/>
    <p:sldId id="288" r:id="rId11"/>
    <p:sldId id="289" r:id="rId12"/>
    <p:sldId id="257" r:id="rId13"/>
    <p:sldId id="265" r:id="rId14"/>
    <p:sldId id="266" r:id="rId15"/>
    <p:sldId id="267" r:id="rId16"/>
    <p:sldId id="269" r:id="rId17"/>
    <p:sldId id="262" r:id="rId18"/>
    <p:sldId id="264" r:id="rId19"/>
    <p:sldId id="263" r:id="rId20"/>
    <p:sldId id="272" r:id="rId21"/>
    <p:sldId id="258" r:id="rId22"/>
    <p:sldId id="259" r:id="rId23"/>
    <p:sldId id="260" r:id="rId24"/>
    <p:sldId id="261" r:id="rId25"/>
    <p:sldId id="271" r:id="rId26"/>
    <p:sldId id="280" r:id="rId27"/>
    <p:sldId id="281" r:id="rId28"/>
    <p:sldId id="282" r:id="rId29"/>
    <p:sldId id="286" r:id="rId30"/>
    <p:sldId id="284" r:id="rId31"/>
    <p:sldId id="285" r:id="rId32"/>
    <p:sldId id="292" r:id="rId33"/>
    <p:sldId id="293" r:id="rId34"/>
    <p:sldId id="287" r:id="rId35"/>
    <p:sldId id="291" r:id="rId36"/>
    <p:sldId id="294" r:id="rId37"/>
    <p:sldId id="27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84D6F8-0979-41DD-8700-ECAB741F848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CA315-3ED0-4A49-94CD-50736716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-pesni.org/baby/veselputech.php" TargetMode="External"/><Relationship Id="rId2" Type="http://schemas.openxmlformats.org/officeDocument/2006/relationships/hyperlink" Target="http://a-pesni.org/baby/antochk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a-pesni.org/baby/ulybka.php" TargetMode="External"/><Relationship Id="rId4" Type="http://schemas.openxmlformats.org/officeDocument/2006/relationships/hyperlink" Target="http://a-pesni.org/baby/kogdamoidr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-pesni.org/baby/spiatustal.php" TargetMode="External"/><Relationship Id="rId2" Type="http://schemas.openxmlformats.org/officeDocument/2006/relationships/hyperlink" Target="http://a-pesni.org/baby/kol-duny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a-pesni.org/baby/kol-mozart.ph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0070C0"/>
                </a:solidFill>
              </a:rPr>
              <a:t>Консультация для воспитателей: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40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«Восприятие музыки </a:t>
            </a:r>
            <a:b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как средство обогащения музыкального опыта </a:t>
            </a:r>
            <a:b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ребёнка дошкольного  возраста»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7448872" cy="2376264"/>
          </a:xfrm>
        </p:spPr>
        <p:txBody>
          <a:bodyPr>
            <a:normAutofit lnSpcReduction="10000"/>
          </a:bodyPr>
          <a:lstStyle/>
          <a:p>
            <a:pPr algn="r"/>
            <a:endParaRPr lang="ru-RU" sz="2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Составил: С.Э.Николаенко,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музыкальный руководитель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МАДОУ «Центр развития ребенка – детский сад 167 «Родничок» г. Хабаровск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2017 год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5" descr="75850967_Gitara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r="33804" b="42429"/>
          <a:stretch>
            <a:fillRect/>
          </a:stretch>
        </p:blipFill>
        <p:spPr bwMode="auto">
          <a:xfrm rot="11562122" flipH="1" flipV="1">
            <a:off x="6054717" y="469307"/>
            <a:ext cx="2811836" cy="9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Часто воспитатели допускают следующие </a:t>
            </a:r>
          </a:p>
          <a:p>
            <a:pPr>
              <a:buNone/>
            </a:pPr>
            <a:r>
              <a:rPr lang="ru-RU" dirty="0" smtClean="0"/>
              <a:t>ошибки на занятиях:</a:t>
            </a:r>
          </a:p>
          <a:p>
            <a:r>
              <a:rPr lang="ru-RU" b="1" dirty="0" smtClean="0"/>
              <a:t>1. Воспитатель сидит с безучастным видом</a:t>
            </a:r>
          </a:p>
          <a:p>
            <a:r>
              <a:rPr lang="ru-RU" b="1" dirty="0" smtClean="0"/>
              <a:t>2. Воспитатель перебивает исполнение</a:t>
            </a:r>
          </a:p>
          <a:p>
            <a:r>
              <a:rPr lang="ru-RU" b="1" dirty="0" smtClean="0"/>
              <a:t>3. Дают словесные указания наравне с муз. руководителем </a:t>
            </a:r>
            <a:r>
              <a:rPr lang="ru-RU" b="1" i="1" dirty="0" smtClean="0"/>
              <a:t>(хотя двух центров внимания быть не может)</a:t>
            </a:r>
          </a:p>
          <a:p>
            <a:r>
              <a:rPr lang="ru-RU" b="1" dirty="0" smtClean="0"/>
              <a:t>4. Нарушает ход занятия </a:t>
            </a:r>
            <a:r>
              <a:rPr lang="ru-RU" b="1" i="1" dirty="0" smtClean="0"/>
              <a:t>(входит и выходит из зала, отвлекается на телефон)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Ведущая роль музыкального руководителя </a:t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ни в коей мере не  снижает </a:t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активности воспитателя.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872631" flipH="1" flipV="1">
            <a:off x="8101459" y="657343"/>
            <a:ext cx="633586" cy="13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личным примером воспитывает у детей </a:t>
            </a:r>
          </a:p>
          <a:p>
            <a:pPr>
              <a:buNone/>
            </a:pPr>
            <a:r>
              <a:rPr lang="ru-RU" dirty="0" smtClean="0"/>
              <a:t>умение слушать музыку,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 нужных случаях тихо делает замечания </a:t>
            </a:r>
          </a:p>
          <a:p>
            <a:pPr>
              <a:buNone/>
            </a:pPr>
            <a:r>
              <a:rPr lang="ru-RU" dirty="0" smtClean="0"/>
              <a:t>детям, </a:t>
            </a:r>
          </a:p>
          <a:p>
            <a:pPr>
              <a:buNone/>
            </a:pPr>
            <a:r>
              <a:rPr lang="ru-RU" dirty="0" smtClean="0"/>
              <a:t>следит за дисциплиной.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 восприятии музыки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воспитатель: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4" descr="IMG_4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483" y="3645024"/>
            <a:ext cx="3928980" cy="29467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1. привлечение детского внимания к слушанию музыки, настрой на восприятие; </a:t>
            </a:r>
          </a:p>
          <a:p>
            <a:r>
              <a:rPr lang="ru-RU" b="1" dirty="0"/>
              <a:t> 2. повторное слушание с последующим музыкальным анализом, разбором впечатлений; </a:t>
            </a:r>
          </a:p>
          <a:p>
            <a:r>
              <a:rPr lang="ru-RU" b="1" dirty="0"/>
              <a:t> 3. закрепление представлений о прослушанной музыке в музыкальном опыте ребенка, запоминание произведения, готовность рассуждать о нем, желание послушать еще раз; </a:t>
            </a:r>
          </a:p>
          <a:p>
            <a:r>
              <a:rPr lang="ru-RU" b="1" dirty="0"/>
              <a:t> 4. создание условий для выражения ребенком результатов музыкального восприятия в игровой, художественной, двигательной деятельности.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Этапы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действий педагогов в процессе организации восприятия детьми музыки: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872631" flipH="1" flipV="1">
            <a:off x="7580301" y="5020751"/>
            <a:ext cx="779670" cy="16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Деятельность воспитателя заключается в создании музыкальной зоны для слушания музыки, которая должна содержать муз. центр, диски с записью музыки, портреты известных композиторов, книги музыковедческого характера, доступные детям, иллюстрации к муз. произведениям, репродукции картин. </a:t>
            </a:r>
          </a:p>
          <a:p>
            <a:endParaRPr lang="ru-RU" b="1" dirty="0" smtClean="0"/>
          </a:p>
          <a:p>
            <a:r>
              <a:rPr lang="ru-RU" b="1" dirty="0" smtClean="0"/>
              <a:t> После организации музыкальной зоны или уголка для слушания музыки, необходимо провести беседу с воспитанниками на тему «Что нового появилось в группе?» настраивая их тем самым на конкретный вид музыкальной деятельности.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этап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Воспитатель осуществляет работу по накоплению детьми представлений, впечатлений и эмоциональных переживаний в ходе восприятия музыки. </a:t>
            </a:r>
          </a:p>
          <a:p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этап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30232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8279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Вводная часть.</a:t>
            </a:r>
            <a:r>
              <a:rPr lang="ru-RU" dirty="0" smtClean="0"/>
              <a:t> Игры и упражнения (2-3) на развитие творческого воображения детей.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Основная часть. </a:t>
            </a:r>
            <a:r>
              <a:rPr lang="ru-RU" dirty="0" smtClean="0"/>
              <a:t>Организация процесса восприятия музыкальных произведений (1-2), беседа об услышанном.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Заключительная часть. </a:t>
            </a:r>
          </a:p>
          <a:p>
            <a:pPr>
              <a:buNone/>
            </a:pPr>
            <a:r>
              <a:rPr lang="ru-RU" b="1" dirty="0" smtClean="0"/>
              <a:t>1 вариант </a:t>
            </a:r>
            <a:r>
              <a:rPr lang="ru-RU" dirty="0" smtClean="0"/>
              <a:t>- Активное слушание. При помощи пластики и элементов танцевальных движений предложить ребенку выразить свои впечатления об услышанном.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2 вариант </a:t>
            </a:r>
            <a:r>
              <a:rPr lang="ru-RU" dirty="0" smtClean="0"/>
              <a:t>– выразить музыкальные впечатления при помощи изобразительной деятельности (рисовании).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/>
              <a:t>Осуществляется данная работа в определенной логике.</a:t>
            </a:r>
            <a:endParaRPr lang="ru-RU" sz="3600" i="1" dirty="0"/>
          </a:p>
        </p:txBody>
      </p:sp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Такую работу воспитатель проводит с детьми 1 раз в неделю в течение всего учебного года, как закрепление навыков и слуховых представлений, полученных на музыкальных занятиях. 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i="1" dirty="0" smtClean="0"/>
              <a:t>Именно такая работа позволит подойти к заключительному этапу технологии – самостоятельной продуктивной деятельности детей и интегрированным занятиям по музыкальному и изобразительному творчеству.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8739">
            <a:off x="8169504" y="95797"/>
            <a:ext cx="695097" cy="14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Эти задачи связаны: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с процессом социализации ребенка, обогащением его эмоционального опыта;</a:t>
            </a:r>
            <a:br>
              <a:rPr lang="ru-RU" dirty="0"/>
            </a:br>
            <a:r>
              <a:rPr lang="ru-RU" dirty="0"/>
              <a:t>• с развитием психических процессов — мышления, воображения, </a:t>
            </a:r>
            <a:r>
              <a:rPr lang="ru-RU" dirty="0" err="1"/>
              <a:t>креативных</a:t>
            </a:r>
            <a:r>
              <a:rPr lang="ru-RU" dirty="0"/>
              <a:t> способностей дошкольника;</a:t>
            </a:r>
            <a:br>
              <a:rPr lang="ru-RU" dirty="0"/>
            </a:br>
            <a:r>
              <a:rPr lang="ru-RU" dirty="0"/>
              <a:t>• с развитием художественного восприятия музыки, со становлением умений ребенка осуществлять анализ музыкальных произведений; приобретением знаний о музыке, расширением музыкального кругозора.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Какие же задачи можно решать, подбирая специальный музыкальный репертуар для слушания?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Documents and Settings\Admin\Рабочий стол\Картинки РМО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149768"/>
            <a:ext cx="2193996" cy="144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46449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1. организация развивающей среды в группе. </a:t>
            </a:r>
          </a:p>
          <a:p>
            <a:r>
              <a:rPr lang="ru-RU" b="1" dirty="0" smtClean="0"/>
              <a:t> 2. накопление у детей музыкального опыта, практических умений в изобразительной деятельности, активизация творческого воображения. </a:t>
            </a:r>
          </a:p>
          <a:p>
            <a:r>
              <a:rPr lang="ru-RU" b="1" dirty="0" smtClean="0"/>
              <a:t> 3. самостоятельная продуктивная деятельность детей. 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bg2">
                    <a:lumMod val="10000"/>
                  </a:schemeClr>
                </a:solidFill>
              </a:rPr>
              <a:t>На данном этапе предлагается организация слушания музыки, после чего дети могут выразить свои фантазии в изобразительной деятельности (рисовании, лепке, аппликации).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chemeClr val="bg2">
                    <a:lumMod val="10000"/>
                  </a:schemeClr>
                </a:solidFill>
              </a:rPr>
              <a:t>Этапы организации восприятия музыки дошкольниками в группе, при непосредственном содействии педагога-воспитателя.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эмоции </a:t>
            </a:r>
            <a:r>
              <a:rPr lang="ru-RU" dirty="0"/>
              <a:t>как чувство жизни; </a:t>
            </a:r>
            <a:endParaRPr lang="ru-RU" dirty="0" smtClean="0"/>
          </a:p>
          <a:p>
            <a:r>
              <a:rPr lang="ru-RU" dirty="0" smtClean="0"/>
              <a:t>эмоции </a:t>
            </a:r>
            <a:r>
              <a:rPr lang="ru-RU" dirty="0"/>
              <a:t>как фактор </a:t>
            </a:r>
            <a:r>
              <a:rPr lang="ru-RU" dirty="0" err="1"/>
              <a:t>саморегуляции</a:t>
            </a:r>
            <a:r>
              <a:rPr lang="ru-RU" dirty="0"/>
              <a:t> личности; </a:t>
            </a:r>
            <a:endParaRPr lang="ru-RU" dirty="0" smtClean="0"/>
          </a:p>
          <a:p>
            <a:r>
              <a:rPr lang="ru-RU" dirty="0" smtClean="0"/>
              <a:t>эмоции </a:t>
            </a:r>
            <a:r>
              <a:rPr lang="ru-RU" dirty="0"/>
              <a:t>восхищения мастерством искусства; </a:t>
            </a:r>
            <a:endParaRPr lang="ru-RU" dirty="0" smtClean="0"/>
          </a:p>
          <a:p>
            <a:r>
              <a:rPr lang="ru-RU" dirty="0" smtClean="0"/>
              <a:t>изображаемые </a:t>
            </a:r>
            <a:r>
              <a:rPr lang="ru-RU" dirty="0"/>
              <a:t>в музыке эмоции; </a:t>
            </a:r>
            <a:endParaRPr lang="ru-RU" dirty="0" smtClean="0"/>
          </a:p>
          <a:p>
            <a:r>
              <a:rPr lang="ru-RU" dirty="0" smtClean="0"/>
              <a:t>природные </a:t>
            </a:r>
            <a:r>
              <a:rPr lang="ru-RU" dirty="0"/>
              <a:t>эмоции музыки.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Для характеристики эмоций ребенка-слушателя воспользуемся классификацией типов эмоций, </a:t>
            </a:r>
            <a:br>
              <a:rPr lang="ru-RU" sz="3200" dirty="0" smtClean="0"/>
            </a:br>
            <a:r>
              <a:rPr lang="ru-RU" sz="3200" dirty="0" smtClean="0"/>
              <a:t>предложенной В. Н. </a:t>
            </a:r>
            <a:r>
              <a:rPr lang="ru-RU" sz="3200" dirty="0" err="1" smtClean="0"/>
              <a:t>Холоповой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26523"/>
            <a:ext cx="2160240" cy="226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Спасибо, музыка за то,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ты меня не оставляешь,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ты лица не закрываешь,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не прячешь ни за что.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Спасибо, музыка, за то,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ты единственное чудо,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ты душа, а не причуда,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для кого-то ты ничто.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Спасибо, музыка, за то,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Чего и умным не подделать,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то, спасибо, что никто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знает, что с тобой поделать.</a:t>
            </a:r>
          </a:p>
          <a:p>
            <a:pPr algn="ctr" eaLnBrk="0" hangingPunct="0"/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 Соколов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872631" flipH="1" flipV="1">
            <a:off x="7478990" y="186788"/>
            <a:ext cx="756797" cy="162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процесс слушания музыки несет огромный положительный эмоциональный заряд, в связи с чем музыкальный репертуар может быть представлен мажорными произведениями как классической, так и хорошей эстрадной и детской музыки.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Во-первых,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39958"/>
            <a:ext cx="2160240" cy="167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Утренние часы приема детей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«Улыбка» (В. </a:t>
            </a:r>
            <a:r>
              <a:rPr lang="ru-RU" dirty="0" err="1"/>
              <a:t>Шаинский</a:t>
            </a:r>
            <a:r>
              <a:rPr lang="ru-RU" dirty="0"/>
              <a:t> — М. </a:t>
            </a:r>
            <a:r>
              <a:rPr lang="ru-RU" dirty="0" err="1"/>
              <a:t>Пляцковский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«Настоящий друг» (Б. Савельев — М. </a:t>
            </a:r>
            <a:r>
              <a:rPr lang="ru-RU" dirty="0" err="1"/>
              <a:t>Пляцковский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«Ничего на свете лучше нету» (Г. Гладков — Ю. </a:t>
            </a:r>
            <a:r>
              <a:rPr lang="ru-RU" dirty="0" err="1"/>
              <a:t>Энтин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Голубой</a:t>
            </a:r>
            <a:r>
              <a:rPr lang="ru-RU" dirty="0"/>
              <a:t> вагон» (В. </a:t>
            </a:r>
            <a:r>
              <a:rPr lang="ru-RU" dirty="0" err="1"/>
              <a:t>Шаинский</a:t>
            </a:r>
            <a:r>
              <a:rPr lang="ru-RU" dirty="0"/>
              <a:t> — </a:t>
            </a:r>
            <a:r>
              <a:rPr lang="ru-RU" dirty="0" smtClean="0"/>
              <a:t>Э. Успенский).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Примерный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перечень музыкальных произведений, которые могут звучать в ходе организации педагогического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процесса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915816" y="5059694"/>
            <a:ext cx="5903328" cy="132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hlinkClick r:id="rId2"/>
              </a:rPr>
              <a:t>Антошка</a:t>
            </a:r>
            <a:r>
              <a:rPr lang="ru-RU" dirty="0" smtClean="0"/>
              <a:t> </a:t>
            </a:r>
            <a:r>
              <a:rPr lang="ru-RU" i="1" dirty="0" smtClean="0"/>
              <a:t>(из мультфильма "Веселая карусель", В. </a:t>
            </a:r>
            <a:r>
              <a:rPr lang="ru-RU" i="1" dirty="0" err="1" smtClean="0"/>
              <a:t>Шаинский</a:t>
            </a:r>
            <a:r>
              <a:rPr lang="ru-RU" i="1" dirty="0" smtClean="0"/>
              <a:t> - Ю. </a:t>
            </a:r>
            <a:r>
              <a:rPr lang="ru-RU" i="1" dirty="0" err="1" smtClean="0"/>
              <a:t>Энтин</a:t>
            </a:r>
            <a:r>
              <a:rPr lang="ru-RU" i="1" dirty="0" smtClean="0"/>
              <a:t>) </a:t>
            </a:r>
            <a:endParaRPr lang="ru-RU" i="1" dirty="0" smtClean="0"/>
          </a:p>
          <a:p>
            <a:pPr>
              <a:buNone/>
            </a:pPr>
            <a:r>
              <a:rPr lang="ru-RU" u="sng" dirty="0" smtClean="0"/>
              <a:t>«</a:t>
            </a:r>
            <a:r>
              <a:rPr lang="ru-RU" u="sng" dirty="0"/>
              <a:t>Песенка про зарядку» </a:t>
            </a:r>
            <a:r>
              <a:rPr lang="ru-RU" dirty="0"/>
              <a:t>(Г. Гладков — Г. Остер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>
                <a:hlinkClick r:id="rId3"/>
              </a:rPr>
              <a:t>Веселые путешественники</a:t>
            </a:r>
            <a:r>
              <a:rPr lang="ru-RU" dirty="0" smtClean="0"/>
              <a:t> </a:t>
            </a:r>
            <a:r>
              <a:rPr lang="ru-RU" i="1" dirty="0" smtClean="0"/>
              <a:t>(из кинофильма "Веселые путешественники", М. </a:t>
            </a:r>
            <a:r>
              <a:rPr lang="ru-RU" i="1" dirty="0" err="1" smtClean="0"/>
              <a:t>Старокадомский</a:t>
            </a:r>
            <a:r>
              <a:rPr lang="ru-RU" i="1" dirty="0" smtClean="0"/>
              <a:t> - С. Михалков</a:t>
            </a:r>
            <a:r>
              <a:rPr lang="ru-RU" i="1" dirty="0" smtClean="0"/>
              <a:t>)</a:t>
            </a:r>
            <a:endParaRPr lang="ru-RU" dirty="0"/>
          </a:p>
          <a:p>
            <a:pPr>
              <a:buNone/>
            </a:pPr>
            <a:r>
              <a:rPr lang="ru-RU" u="sng" dirty="0" smtClean="0"/>
              <a:t>«</a:t>
            </a:r>
            <a:r>
              <a:rPr lang="ru-RU" u="sng" dirty="0"/>
              <a:t>В траве сидел кузнечик» </a:t>
            </a:r>
            <a:r>
              <a:rPr lang="ru-RU" dirty="0"/>
              <a:t>(В. </a:t>
            </a:r>
            <a:r>
              <a:rPr lang="ru-RU" dirty="0" err="1"/>
              <a:t>Шаинский</a:t>
            </a:r>
            <a:r>
              <a:rPr lang="ru-RU" dirty="0"/>
              <a:t> — Н. Носик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>
                <a:hlinkClick r:id="rId4"/>
              </a:rPr>
              <a:t>Когда мои друзья со мной</a:t>
            </a:r>
            <a:r>
              <a:rPr lang="ru-RU" dirty="0" smtClean="0"/>
              <a:t> </a:t>
            </a:r>
            <a:r>
              <a:rPr lang="ru-RU" i="1" dirty="0" smtClean="0"/>
              <a:t>(из кинофильма "По секрету всему свету", В. </a:t>
            </a:r>
            <a:r>
              <a:rPr lang="ru-RU" i="1" dirty="0" err="1" smtClean="0"/>
              <a:t>Шаинский</a:t>
            </a:r>
            <a:r>
              <a:rPr lang="ru-RU" i="1" dirty="0" smtClean="0"/>
              <a:t> - М. </a:t>
            </a:r>
            <a:r>
              <a:rPr lang="ru-RU" i="1" dirty="0" err="1" smtClean="0"/>
              <a:t>Танич</a:t>
            </a:r>
            <a:r>
              <a:rPr lang="ru-RU" i="1" smtClean="0"/>
              <a:t>)</a:t>
            </a:r>
            <a:endParaRPr lang="ru-RU" dirty="0"/>
          </a:p>
          <a:p>
            <a:pPr>
              <a:buNone/>
            </a:pPr>
            <a:r>
              <a:rPr lang="ru-RU" u="sng" smtClean="0"/>
              <a:t>«</a:t>
            </a:r>
            <a:r>
              <a:rPr lang="ru-RU" u="sng" dirty="0"/>
              <a:t>Вместе весело шагать» </a:t>
            </a:r>
            <a:r>
              <a:rPr lang="ru-RU" dirty="0"/>
              <a:t>(В. </a:t>
            </a:r>
            <a:r>
              <a:rPr lang="ru-RU" dirty="0" err="1"/>
              <a:t>Шаинский</a:t>
            </a:r>
            <a:r>
              <a:rPr lang="ru-RU" dirty="0"/>
              <a:t> — М. </a:t>
            </a:r>
            <a:r>
              <a:rPr lang="ru-RU" dirty="0" err="1"/>
              <a:t>Матусовский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>
                <a:hlinkClick r:id="rId5"/>
              </a:rPr>
              <a:t>Улыбка</a:t>
            </a:r>
            <a:r>
              <a:rPr lang="ru-RU" dirty="0" smtClean="0"/>
              <a:t> </a:t>
            </a:r>
            <a:r>
              <a:rPr lang="ru-RU" i="1" dirty="0" smtClean="0"/>
              <a:t>(из мультфильма "Крошка Енот", В. </a:t>
            </a:r>
            <a:r>
              <a:rPr lang="ru-RU" i="1" dirty="0" err="1" smtClean="0"/>
              <a:t>Шаинский</a:t>
            </a:r>
            <a:r>
              <a:rPr lang="ru-RU" i="1" dirty="0" smtClean="0"/>
              <a:t> - М. </a:t>
            </a:r>
            <a:r>
              <a:rPr lang="ru-RU" i="1" dirty="0" err="1" smtClean="0"/>
              <a:t>Пляцковский</a:t>
            </a:r>
            <a:endParaRPr lang="ru-RU" dirty="0"/>
          </a:p>
          <a:p>
            <a:pPr>
              <a:buNone/>
            </a:pPr>
            <a:r>
              <a:rPr lang="ru-RU" dirty="0" smtClean="0"/>
              <a:t>«Пластилиновая </a:t>
            </a:r>
            <a:r>
              <a:rPr lang="ru-RU" dirty="0"/>
              <a:t>ворона» (В. </a:t>
            </a:r>
            <a:r>
              <a:rPr lang="ru-RU" dirty="0" err="1"/>
              <a:t>Шаинский</a:t>
            </a:r>
            <a:r>
              <a:rPr lang="ru-RU" dirty="0"/>
              <a:t> — Э. Успенский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Утренняя зарядка 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5940152" y="5642970"/>
            <a:ext cx="2976371" cy="6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«</a:t>
            </a:r>
            <a:r>
              <a:rPr lang="ru-RU" dirty="0"/>
              <a:t>Облака» (В. </a:t>
            </a:r>
            <a:r>
              <a:rPr lang="ru-RU" dirty="0" err="1"/>
              <a:t>Шаинский</a:t>
            </a:r>
            <a:r>
              <a:rPr lang="ru-RU" dirty="0"/>
              <a:t> — С. Козлов);</a:t>
            </a:r>
            <a:br>
              <a:rPr lang="ru-RU" dirty="0"/>
            </a:br>
            <a:r>
              <a:rPr lang="ru-RU" dirty="0"/>
              <a:t>«Какой чудесный день» (А. </a:t>
            </a:r>
            <a:r>
              <a:rPr lang="ru-RU" dirty="0" err="1"/>
              <a:t>Флярковский</a:t>
            </a:r>
            <a:r>
              <a:rPr lang="ru-RU" dirty="0"/>
              <a:t> — Е. </a:t>
            </a:r>
            <a:r>
              <a:rPr lang="ru-RU" dirty="0" err="1"/>
              <a:t>Карганова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«Неприятность эту мы переживем» (Б. Савельев — А. Хаит);</a:t>
            </a:r>
            <a:br>
              <a:rPr lang="ru-RU" dirty="0"/>
            </a:br>
            <a:r>
              <a:rPr lang="ru-RU" dirty="0"/>
              <a:t>«Непогода» (Н. Лев — М. Дунаевский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Одевание на прогулку 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064750" y="4869160"/>
            <a:ext cx="6754394" cy="151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170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Колыбельная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 (из кинофильма "Долгая дорога в дюнах", Р.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Паулс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Аспазия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пер. О.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Петерсон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</a:rPr>
              <a:t>Колыбельная </a:t>
            </a:r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Медведицы»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(из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мультфильма "Умка", Е.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Крылатов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- Ю. Яковлев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hlinkClick r:id="rId3"/>
              </a:rPr>
              <a:t>Спят усталые игрушки</a:t>
            </a:r>
            <a:r>
              <a:rPr lang="ru-RU" dirty="0" smtClean="0"/>
              <a:t> </a:t>
            </a:r>
            <a:r>
              <a:rPr lang="ru-RU" i="1" dirty="0" smtClean="0"/>
              <a:t>(А. Островский - З. Петрова</a:t>
            </a:r>
            <a:r>
              <a:rPr lang="ru-RU" i="1" dirty="0" smtClean="0"/>
              <a:t>)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</a:rPr>
              <a:t>Колыбельная Светланы»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из кинофильма "Гусарская баллада", Т. Хренников - А.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Гладков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);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4"/>
              </a:rPr>
              <a:t>Колыбельная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(Спи, моя радость, усни...,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Б.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Флис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Ф.В.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Готтер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пер. С.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Свириденко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Тихий час 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281136" y="5589239"/>
            <a:ext cx="3538007" cy="79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600" dirty="0" smtClean="0"/>
              <a:t>процесс слушания музыки позволяет ребенку «проживать» собственные эмоциональные переживания. В том случае, если содержание музыкального произведения близко актуальному эмоциональному опыту ребенка, а педагог помогает ему установить такую связь, это существенно обогащает эмоциональное развитие дошкольника.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600" i="1" dirty="0" smtClean="0"/>
              <a:t>	Отметим</a:t>
            </a:r>
            <a:r>
              <a:rPr lang="ru-RU" sz="3600" dirty="0" smtClean="0"/>
              <a:t>, что в данном случае важнейшую роль играет </a:t>
            </a:r>
            <a:r>
              <a:rPr lang="ru-RU" sz="3600" b="1" dirty="0" smtClean="0"/>
              <a:t>профессиональная компетентность педагога и психолога детского сада. </a:t>
            </a:r>
            <a:r>
              <a:rPr lang="ru-RU" sz="3600" dirty="0" smtClean="0"/>
              <a:t>Только знание и понимание ребенка позволяют составить индивидуальный репертуарный список музыкальных произведений.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300" i="1" dirty="0" smtClean="0"/>
          </a:p>
          <a:p>
            <a:pPr algn="ctr">
              <a:buNone/>
            </a:pPr>
            <a:r>
              <a:rPr lang="ru-RU" sz="3300" i="1" dirty="0" smtClean="0"/>
              <a:t>Часто, выбирая из фонотеки музыкальное произведение, ребенок может «сообщить» педагогу или сверстникам о своем эмоциональном состоянии. Если настроение у него невеселое, он предпочитает музыку негромкую, плавную, а когда ему хочется повеселиться, просит «включить» танец или марш.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Во-вторых,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49545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Радость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П. И. Чайковский. «Итальянская песенка»;</a:t>
            </a:r>
            <a:br>
              <a:rPr lang="ru-RU" sz="1400" dirty="0" smtClean="0"/>
            </a:br>
            <a:r>
              <a:rPr lang="ru-RU" sz="1400" dirty="0" smtClean="0"/>
              <a:t>С. С. Прокофьев. Симфония № 1 «Классическая» (1 часть, отрывок);</a:t>
            </a:r>
            <a:br>
              <a:rPr lang="ru-RU" sz="1400" dirty="0" smtClean="0"/>
            </a:br>
            <a:r>
              <a:rPr lang="ru-RU" sz="1400" dirty="0" smtClean="0"/>
              <a:t>Л. Бетховен. Симфония № 9 (4 часть, отрывок);</a:t>
            </a:r>
            <a:br>
              <a:rPr lang="ru-RU" sz="1400" dirty="0" smtClean="0"/>
            </a:br>
            <a:r>
              <a:rPr lang="ru-RU" sz="1400" dirty="0" smtClean="0"/>
              <a:t>И. Штраус-отец. «Огонь молодости», галоп; Шампанский галоп;</a:t>
            </a:r>
            <a:br>
              <a:rPr lang="ru-RU" sz="1400" dirty="0" smtClean="0"/>
            </a:br>
            <a:r>
              <a:rPr lang="ru-RU" sz="1400" dirty="0" smtClean="0"/>
              <a:t>Э. Штраус. «На всех парах», быстрая полька;</a:t>
            </a:r>
            <a:br>
              <a:rPr lang="ru-RU" sz="1400" dirty="0" smtClean="0"/>
            </a:br>
            <a:r>
              <a:rPr lang="ru-RU" sz="1400" dirty="0" smtClean="0"/>
              <a:t>В. А. Моцарт. Симфония № 40 (1 часть, отрывок).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Печаль, грусть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А. </a:t>
            </a:r>
            <a:r>
              <a:rPr lang="ru-RU" sz="1400" dirty="0" err="1" smtClean="0"/>
              <a:t>Вивальди</a:t>
            </a:r>
            <a:r>
              <a:rPr lang="ru-RU" sz="1400" dirty="0" smtClean="0"/>
              <a:t>. </a:t>
            </a:r>
            <a:r>
              <a:rPr lang="ru-RU" sz="1400" dirty="0" err="1" smtClean="0"/>
              <a:t>Largo</a:t>
            </a:r>
            <a:r>
              <a:rPr lang="ru-RU" sz="1400" dirty="0" smtClean="0"/>
              <a:t>;</a:t>
            </a:r>
            <a:br>
              <a:rPr lang="ru-RU" sz="1400" dirty="0" smtClean="0"/>
            </a:br>
            <a:r>
              <a:rPr lang="ru-RU" sz="1400" dirty="0" smtClean="0"/>
              <a:t>Л. Бетховен. «Лунная соната» (1 часть, отрывок);</a:t>
            </a:r>
            <a:br>
              <a:rPr lang="ru-RU" sz="1400" dirty="0" smtClean="0"/>
            </a:br>
            <a:r>
              <a:rPr lang="ru-RU" sz="1400" dirty="0" smtClean="0"/>
              <a:t>К. </a:t>
            </a:r>
            <a:r>
              <a:rPr lang="ru-RU" sz="1400" dirty="0" err="1" smtClean="0"/>
              <a:t>Сен-Сане</a:t>
            </a:r>
            <a:r>
              <a:rPr lang="ru-RU" sz="1400" dirty="0" smtClean="0"/>
              <a:t>. «Лебедь» (отрывок);</a:t>
            </a:r>
            <a:br>
              <a:rPr lang="ru-RU" sz="1400" dirty="0" smtClean="0"/>
            </a:br>
            <a:r>
              <a:rPr lang="ru-RU" sz="1400" dirty="0" smtClean="0"/>
              <a:t>И. Брамс. Симфония № 3 (3 часть);</a:t>
            </a:r>
            <a:br>
              <a:rPr lang="ru-RU" sz="1400" dirty="0" smtClean="0"/>
            </a:br>
            <a:r>
              <a:rPr lang="ru-RU" sz="1400" dirty="0" smtClean="0"/>
              <a:t>A. Дворжак. Симфония № 9 (2 часть, отрывок);</a:t>
            </a:r>
            <a:br>
              <a:rPr lang="ru-RU" sz="1400" dirty="0" smtClean="0"/>
            </a:br>
            <a:r>
              <a:rPr lang="ru-RU" sz="1400" dirty="0" err="1" smtClean="0"/>
              <a:t>Каччини</a:t>
            </a:r>
            <a:r>
              <a:rPr lang="ru-RU" sz="1400" dirty="0" smtClean="0"/>
              <a:t>. «</a:t>
            </a:r>
            <a:r>
              <a:rPr lang="ru-RU" sz="1400" dirty="0" err="1" smtClean="0"/>
              <a:t>Ave</a:t>
            </a:r>
            <a:r>
              <a:rPr lang="ru-RU" sz="1400" dirty="0" smtClean="0"/>
              <a:t> </a:t>
            </a:r>
            <a:r>
              <a:rPr lang="ru-RU" sz="1400" dirty="0" err="1" smtClean="0"/>
              <a:t>Maria</a:t>
            </a:r>
            <a:r>
              <a:rPr lang="ru-RU" sz="1400" dirty="0" smtClean="0"/>
              <a:t>»;</a:t>
            </a:r>
            <a:br>
              <a:rPr lang="ru-RU" sz="1400" dirty="0" smtClean="0"/>
            </a:br>
            <a:r>
              <a:rPr lang="ru-RU" sz="1400" dirty="0" smtClean="0"/>
              <a:t>Ф. Шопен «Ноктюрн ми минор».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248472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Тревога 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П. И. Чайковский. «Болезнь куклы»;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П. И. Чайковский. Увертюра к опере «Пиковая дама» (отрывок);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B. А. Моцарт. «Реквием» (Купе);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Л. В. Бетховен. Симфония №5 (1 часть, отрывок).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Страх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М. П. Мусоргский. «Баба-Яга»;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П. И. Чайковский. Сцены из балета «Щелкунчик»;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О. </a:t>
            </a:r>
            <a:r>
              <a:rPr lang="ru-RU" sz="1400" dirty="0" err="1" smtClean="0">
                <a:latin typeface="+mj-lt"/>
              </a:rPr>
              <a:t>Респиги</a:t>
            </a:r>
            <a:r>
              <a:rPr lang="ru-RU" sz="1400" dirty="0" smtClean="0">
                <a:latin typeface="+mj-lt"/>
              </a:rPr>
              <a:t>. «Пинии Рима» (Пинии у катакомб).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Гнев 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Л. В. Бетховен. Увертюра «Эгмонт» (отрывок);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П. И. Чайковский. Сцены из балета «Щелкунчик» («Мыши и мышиный король»);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А. Дворжак. Симфония № 9 (1 часть, отрывок).</a:t>
            </a:r>
            <a:endParaRPr lang="ru-RU" sz="1400" dirty="0"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Приведем пример соответствия музыки эмоциональному состоянию ребенка.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 smtClean="0"/>
              <a:t>в процессе слушания музыки возникают эмоции восхищения мастерством исполнителя.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Бесспорно, дети должны слушать музыку только в хорошем исполнении.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Segoe Print" pitchFamily="2" charset="0"/>
              </a:rPr>
              <a:t>От хорошего, а тем более виртуозного исполнения ребенок испытывает сильные эмоции, которые часто становятся причиной возникновения интереса к музыке, желания заниматься музыкальной деятельностью.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В-третьих,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2888"/>
            <a:ext cx="2303934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процессе слушания музыки ребенок воспринимает выраженные в музыке эмоции. Художественный образ музыкального произведения наделен определенным эмоциональным состоянием.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Если педагог хочет представить детям с помощью музыки тот или иной образ, то лучше это сделать на примере программных произведений.	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Segoe Print" pitchFamily="2" charset="0"/>
              </a:rPr>
              <a:t>Мировая музыкальная классика имеет целый пласт так называемой «детской музыки» — произведений, предназначенных для слушания и исполнения детьми.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В-четвертых,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Программная музыка:</a:t>
            </a:r>
          </a:p>
          <a:p>
            <a:pPr>
              <a:buNone/>
            </a:pPr>
            <a:r>
              <a:rPr lang="ru-RU" dirty="0" smtClean="0"/>
              <a:t>• «Детский альбом» П. Чайковского;</a:t>
            </a:r>
            <a:br>
              <a:rPr lang="ru-RU" dirty="0" smtClean="0"/>
            </a:br>
            <a:r>
              <a:rPr lang="ru-RU" dirty="0" smtClean="0"/>
              <a:t>• «Петя и волк» С. Прокофьева;</a:t>
            </a:r>
            <a:br>
              <a:rPr lang="ru-RU" dirty="0" smtClean="0"/>
            </a:br>
            <a:r>
              <a:rPr lang="ru-RU" dirty="0" smtClean="0"/>
              <a:t>• «Детская музыка» С. Прокофьева;</a:t>
            </a:r>
            <a:br>
              <a:rPr lang="ru-RU" dirty="0" smtClean="0"/>
            </a:br>
            <a:r>
              <a:rPr lang="ru-RU" dirty="0" smtClean="0"/>
              <a:t>• «Альбом для юношества» Р. Шумана.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>
                <a:solidFill>
                  <a:srgbClr val="FFFF00"/>
                </a:solidFill>
              </a:rPr>
              <a:t>Непрограммная</a:t>
            </a:r>
            <a:r>
              <a:rPr lang="ru-RU" sz="2400" dirty="0" smtClean="0">
                <a:solidFill>
                  <a:srgbClr val="FFFF00"/>
                </a:solidFill>
              </a:rPr>
              <a:t> музыка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композиторов-романтиков (Шуберта, Шопена, Листа, Мендельсона) свойственна передача нюансов эмоционального состояния, </a:t>
            </a:r>
          </a:p>
          <a:p>
            <a:r>
              <a:rPr lang="ru-RU" sz="2400" dirty="0" smtClean="0"/>
              <a:t>музыка Дворжака или Брамса «рисует» яркие человеческие переживания.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Мировая музыкальная классика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accent5"/>
                </a:solidFill>
              </a:rPr>
              <a:t>это проблема воспитания активного слушателя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Одна из актуальных проблем музыкальной педагогики -</a:t>
            </a:r>
            <a:endParaRPr lang="ru-RU" sz="3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291" y="2708920"/>
            <a:ext cx="5064189" cy="379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в процессе слушания музыки ребенок воспринимает природные эмоции музыки, т.е. средства художественной выразительности. Сама природа музыкального искусства является источником эмоций.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Segoe Print" pitchFamily="2" charset="0"/>
              </a:rPr>
              <a:t> И в первую очередь это касается моторно-ритмической сферы музыки, которая более заметно воздействует на человеческие эмоции. Для растущего человека предпочтительно отражение в музыке позитивных эмоций. Чем устойчивее связь ребенка и музыки, тем успешнее его эмоциональное развитие.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В-пятых,</a:t>
            </a: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499992" cy="53732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700" dirty="0" smtClean="0"/>
              <a:t>1. С. Прокофьев. «Ромео и Джульетта» — стремительный Меркуцио, неторопливый патер Лоренцо;</a:t>
            </a:r>
            <a:br>
              <a:rPr lang="ru-RU" sz="3700" dirty="0" smtClean="0"/>
            </a:br>
            <a:r>
              <a:rPr lang="ru-RU" sz="3700" dirty="0" smtClean="0"/>
              <a:t>2. В. А. Моцарт. «Свадьба Фигаро», «Волшебная флейта» — кокетливые женщины;</a:t>
            </a:r>
            <a:br>
              <a:rPr lang="ru-RU" sz="3700" dirty="0" smtClean="0"/>
            </a:br>
            <a:r>
              <a:rPr lang="ru-RU" sz="3700" dirty="0" smtClean="0"/>
              <a:t>3. М. Глинка. «Руслан и Людмила» — смешной, трусливый </a:t>
            </a:r>
            <a:r>
              <a:rPr lang="ru-RU" sz="3700" dirty="0" err="1" smtClean="0"/>
              <a:t>Фарлаф</a:t>
            </a:r>
            <a:r>
              <a:rPr lang="ru-RU" sz="3700" dirty="0" smtClean="0"/>
              <a:t>;</a:t>
            </a:r>
            <a:br>
              <a:rPr lang="ru-RU" sz="3700" dirty="0" smtClean="0"/>
            </a:br>
            <a:r>
              <a:rPr lang="ru-RU" sz="3700" dirty="0" smtClean="0"/>
              <a:t>4. А. Бородин. «Князь Игорь» — плачущая Ярославна.</a:t>
            </a:r>
            <a:br>
              <a:rPr lang="ru-RU" sz="3700" dirty="0" smtClean="0"/>
            </a:br>
            <a:r>
              <a:rPr lang="ru-RU" sz="3700" dirty="0" smtClean="0"/>
              <a:t>5. К. Сен-Санс. «Карнавал животных»;</a:t>
            </a:r>
            <a:br>
              <a:rPr lang="ru-RU" sz="3700" dirty="0" smtClean="0"/>
            </a:br>
            <a:r>
              <a:rPr lang="ru-RU" sz="3700" dirty="0" smtClean="0"/>
              <a:t>6. П. Чайковский. «</a:t>
            </a:r>
            <a:r>
              <a:rPr lang="ru-RU" sz="3700" dirty="0" err="1" smtClean="0"/>
              <a:t>Шелкунчик</a:t>
            </a:r>
            <a:r>
              <a:rPr lang="ru-RU" sz="3700" dirty="0" smtClean="0"/>
              <a:t>»; С. Прокофьев. «Петя и волк».</a:t>
            </a:r>
            <a:br>
              <a:rPr lang="ru-RU" sz="3700" dirty="0" smtClean="0"/>
            </a:br>
            <a:r>
              <a:rPr lang="ru-RU" sz="3700" dirty="0" smtClean="0"/>
              <a:t>7. О. </a:t>
            </a:r>
            <a:r>
              <a:rPr lang="ru-RU" sz="3700" dirty="0" err="1" smtClean="0"/>
              <a:t>Мессиан</a:t>
            </a:r>
            <a:r>
              <a:rPr lang="ru-RU" sz="3700" dirty="0" smtClean="0"/>
              <a:t>. «Каталог птиц», «Пробуждение птиц»;</a:t>
            </a:r>
            <a:br>
              <a:rPr lang="ru-RU" sz="3700" dirty="0" smtClean="0"/>
            </a:br>
            <a:r>
              <a:rPr lang="ru-RU" sz="3700" dirty="0" smtClean="0"/>
              <a:t>8. Л. Бетховен. «Пасторальная» симфония;</a:t>
            </a:r>
            <a:br>
              <a:rPr lang="ru-RU" sz="3700" dirty="0" smtClean="0"/>
            </a:br>
            <a:r>
              <a:rPr lang="ru-RU" sz="3700" dirty="0" smtClean="0"/>
              <a:t>9. Э. Григ. «Ноктюрн».</a:t>
            </a:r>
            <a:br>
              <a:rPr lang="ru-RU" sz="3700" dirty="0" smtClean="0"/>
            </a:br>
            <a:r>
              <a:rPr lang="ru-RU" sz="3700" dirty="0" smtClean="0"/>
              <a:t>10. Н. Римский-Корсаков. «Сказка о царе </a:t>
            </a:r>
            <a:r>
              <a:rPr lang="ru-RU" sz="3700" dirty="0" err="1" smtClean="0"/>
              <a:t>Салтане</a:t>
            </a:r>
            <a:r>
              <a:rPr lang="ru-RU" sz="3700" dirty="0" smtClean="0"/>
              <a:t>»;</a:t>
            </a:r>
            <a:br>
              <a:rPr lang="ru-RU" sz="3700" dirty="0" smtClean="0"/>
            </a:br>
            <a:r>
              <a:rPr lang="ru-RU" sz="3700" dirty="0" smtClean="0"/>
              <a:t>11. Н. </a:t>
            </a:r>
            <a:r>
              <a:rPr lang="ru-RU" sz="3700" dirty="0" err="1" smtClean="0"/>
              <a:t>Сидельников</a:t>
            </a:r>
            <a:r>
              <a:rPr lang="ru-RU" sz="3700" dirty="0" smtClean="0"/>
              <a:t>. «Русские сказки»;</a:t>
            </a:r>
            <a:br>
              <a:rPr lang="ru-RU" sz="3700" dirty="0" smtClean="0"/>
            </a:br>
            <a:r>
              <a:rPr lang="ru-RU" sz="3700" dirty="0" smtClean="0"/>
              <a:t>12. Ф. </a:t>
            </a:r>
            <a:r>
              <a:rPr lang="ru-RU" sz="3700" dirty="0" err="1" smtClean="0"/>
              <a:t>Куперен</a:t>
            </a:r>
            <a:r>
              <a:rPr lang="ru-RU" sz="3700" dirty="0" smtClean="0"/>
              <a:t>. «Бабочки»;</a:t>
            </a:r>
            <a:br>
              <a:rPr lang="ru-RU" sz="3700" dirty="0" smtClean="0"/>
            </a:br>
            <a:r>
              <a:rPr lang="ru-RU" sz="3700" dirty="0" smtClean="0"/>
              <a:t>13. Р. Шуман. «Бабочки».</a:t>
            </a:r>
            <a:br>
              <a:rPr lang="ru-RU" sz="3700" dirty="0" smtClean="0"/>
            </a:br>
            <a:r>
              <a:rPr lang="ru-RU" sz="3700" dirty="0" smtClean="0"/>
              <a:t>14. Н. Римский-Корсаков. «Садко», «</a:t>
            </a:r>
            <a:r>
              <a:rPr lang="ru-RU" sz="3700" dirty="0" err="1" smtClean="0"/>
              <a:t>Шехеразада</a:t>
            </a:r>
            <a:r>
              <a:rPr lang="ru-RU" sz="3700" dirty="0" smtClean="0"/>
              <a:t>»;</a:t>
            </a:r>
            <a:br>
              <a:rPr lang="ru-RU" sz="3700" dirty="0" smtClean="0"/>
            </a:br>
            <a:r>
              <a:rPr lang="ru-RU" sz="3700" dirty="0" smtClean="0"/>
              <a:t>15. А. </a:t>
            </a:r>
            <a:r>
              <a:rPr lang="ru-RU" sz="3700" dirty="0" err="1" smtClean="0"/>
              <a:t>Вивальди</a:t>
            </a:r>
            <a:r>
              <a:rPr lang="ru-RU" sz="3700" dirty="0" smtClean="0"/>
              <a:t>. «Времена года»;</a:t>
            </a:r>
            <a:br>
              <a:rPr lang="ru-RU" sz="3700" dirty="0" smtClean="0"/>
            </a:br>
            <a:r>
              <a:rPr lang="ru-RU" sz="3700" dirty="0" smtClean="0"/>
              <a:t>16. К. Дебюсси. «Море», три симфонических эскиза;</a:t>
            </a:r>
            <a:br>
              <a:rPr lang="ru-RU" sz="3700" dirty="0" smtClean="0"/>
            </a:br>
            <a:r>
              <a:rPr lang="ru-RU" sz="3700" dirty="0" smtClean="0"/>
              <a:t>17. К. Дебюсси. «Туманы», «Мертвые листья» «Вереск» (прелюдии из 2-й тетради);</a:t>
            </a:r>
            <a:br>
              <a:rPr lang="ru-RU" sz="3700" dirty="0" smtClean="0"/>
            </a:br>
            <a:r>
              <a:rPr lang="ru-RU" sz="3700" dirty="0" smtClean="0"/>
              <a:t>18. О. </a:t>
            </a:r>
            <a:r>
              <a:rPr lang="ru-RU" sz="3700" dirty="0" err="1" smtClean="0"/>
              <a:t>Респиги</a:t>
            </a:r>
            <a:r>
              <a:rPr lang="ru-RU" sz="3700" dirty="0" smtClean="0"/>
              <a:t>. «Пинии Рима» («Пинии </a:t>
            </a:r>
            <a:r>
              <a:rPr lang="ru-RU" sz="3700" dirty="0" err="1" smtClean="0"/>
              <a:t>Аппиевой</a:t>
            </a:r>
            <a:r>
              <a:rPr lang="ru-RU" sz="3700" dirty="0" smtClean="0"/>
              <a:t> дороги»).</a:t>
            </a:r>
            <a:br>
              <a:rPr lang="ru-RU" sz="3700" dirty="0" smtClean="0"/>
            </a:br>
            <a:r>
              <a:rPr lang="ru-RU" sz="3700" dirty="0" smtClean="0"/>
              <a:t>19. П. Чайковский. «Зимние грезы» (север);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716016" cy="53732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700" dirty="0" smtClean="0"/>
              <a:t> 20. П. Чайковский. «Воспоминания о Флоренции» (юг); </a:t>
            </a:r>
          </a:p>
          <a:p>
            <a:pPr>
              <a:buNone/>
            </a:pPr>
            <a:r>
              <a:rPr lang="ru-RU" sz="3700" dirty="0" smtClean="0"/>
              <a:t>	21. Н. Римский-Корсаков. «</a:t>
            </a:r>
            <a:r>
              <a:rPr lang="ru-RU" sz="3700" dirty="0" err="1" smtClean="0"/>
              <a:t>Шехеразада</a:t>
            </a:r>
            <a:r>
              <a:rPr lang="ru-RU" sz="3700" dirty="0" smtClean="0"/>
              <a:t>» (восток);</a:t>
            </a:r>
            <a:br>
              <a:rPr lang="ru-RU" sz="3700" dirty="0" smtClean="0"/>
            </a:br>
            <a:r>
              <a:rPr lang="ru-RU" sz="3700" dirty="0" smtClean="0"/>
              <a:t>22. Дворжак. Симфония № 9 («Из Нового Света») (запад).</a:t>
            </a:r>
            <a:br>
              <a:rPr lang="ru-RU" sz="3700" dirty="0" smtClean="0"/>
            </a:br>
            <a:r>
              <a:rPr lang="ru-RU" sz="3700" dirty="0" smtClean="0"/>
              <a:t>23. Н. Римский-Корсаков. «Сказание о невидимом граде Китеже»;</a:t>
            </a:r>
            <a:br>
              <a:rPr lang="ru-RU" sz="3700" dirty="0" smtClean="0"/>
            </a:br>
            <a:r>
              <a:rPr lang="ru-RU" sz="3700" dirty="0" smtClean="0"/>
              <a:t>24. С. Прокофьев. «Ромео и Джульетта»;</a:t>
            </a:r>
            <a:br>
              <a:rPr lang="ru-RU" sz="3700" dirty="0" smtClean="0"/>
            </a:br>
            <a:r>
              <a:rPr lang="ru-RU" sz="3700" dirty="0" smtClean="0"/>
              <a:t>25. А. Хачатурян. «Спартак»;</a:t>
            </a:r>
            <a:br>
              <a:rPr lang="ru-RU" sz="3700" dirty="0" smtClean="0"/>
            </a:br>
            <a:r>
              <a:rPr lang="ru-RU" sz="3700" dirty="0" smtClean="0"/>
              <a:t>26. О. </a:t>
            </a:r>
            <a:r>
              <a:rPr lang="ru-RU" sz="3700" dirty="0" err="1" smtClean="0"/>
              <a:t>Респиги</a:t>
            </a:r>
            <a:r>
              <a:rPr lang="ru-RU" sz="3700" dirty="0" smtClean="0"/>
              <a:t>. «Пинии Рима» («Пинии на </a:t>
            </a:r>
            <a:r>
              <a:rPr lang="ru-RU" sz="3700" dirty="0" err="1" smtClean="0"/>
              <a:t>Яникуле</a:t>
            </a:r>
            <a:r>
              <a:rPr lang="ru-RU" sz="3700" dirty="0" smtClean="0"/>
              <a:t>»).</a:t>
            </a:r>
            <a:br>
              <a:rPr lang="ru-RU" sz="3700" dirty="0" smtClean="0"/>
            </a:br>
            <a:r>
              <a:rPr lang="ru-RU" sz="3700" dirty="0" smtClean="0"/>
              <a:t>27. М. Мусоргский. «Картинки с выставки» — пешком, ровным шагом;</a:t>
            </a:r>
            <a:br>
              <a:rPr lang="ru-RU" sz="3700" dirty="0" smtClean="0"/>
            </a:br>
            <a:r>
              <a:rPr lang="ru-RU" sz="3700" dirty="0" smtClean="0"/>
              <a:t>28. А. Бородин. «Половецкие пляски» из оперы «Князь Игорь» — пляски, танцы, веселый разгул;</a:t>
            </a:r>
            <a:br>
              <a:rPr lang="ru-RU" sz="3700" dirty="0" smtClean="0"/>
            </a:br>
            <a:r>
              <a:rPr lang="ru-RU" sz="3700" dirty="0" smtClean="0"/>
              <a:t>29. К. Дебюсси. «Шаги на снегу»;</a:t>
            </a:r>
            <a:br>
              <a:rPr lang="ru-RU" sz="3700" dirty="0" smtClean="0"/>
            </a:br>
            <a:r>
              <a:rPr lang="ru-RU" sz="3700" dirty="0" smtClean="0"/>
              <a:t>30. Ф. Шуберт. «Лесной царь» — скачка на коне;</a:t>
            </a:r>
            <a:br>
              <a:rPr lang="ru-RU" sz="3700" dirty="0" smtClean="0"/>
            </a:br>
            <a:r>
              <a:rPr lang="ru-RU" sz="3700" dirty="0" smtClean="0"/>
              <a:t>31. Р. Вагнер. «Валькирия» — полет;</a:t>
            </a:r>
            <a:br>
              <a:rPr lang="ru-RU" sz="3700" dirty="0" smtClean="0"/>
            </a:br>
            <a:r>
              <a:rPr lang="ru-RU" sz="3700" dirty="0" smtClean="0"/>
              <a:t>32. А. </a:t>
            </a:r>
            <a:r>
              <a:rPr lang="ru-RU" sz="3700" dirty="0" err="1" smtClean="0"/>
              <a:t>Вивальди</a:t>
            </a:r>
            <a:r>
              <a:rPr lang="ru-RU" sz="3700" dirty="0" smtClean="0"/>
              <a:t>. «Времена года». Концерт № 4 («Зима») </a:t>
            </a:r>
            <a:r>
              <a:rPr lang="ru-RU" sz="3700" dirty="0" err="1" smtClean="0"/>
              <a:t>Allegro</a:t>
            </a:r>
            <a:r>
              <a:rPr lang="ru-RU" sz="3700" dirty="0" smtClean="0"/>
              <a:t> — катание на коньках.</a:t>
            </a:r>
            <a:br>
              <a:rPr lang="ru-RU" sz="3700" dirty="0" smtClean="0"/>
            </a:br>
            <a:r>
              <a:rPr lang="ru-RU" sz="3700" dirty="0" smtClean="0"/>
              <a:t>33. М. Мусоргский. «Ночь на Лысой горе»;</a:t>
            </a:r>
            <a:br>
              <a:rPr lang="ru-RU" sz="3700" dirty="0" smtClean="0"/>
            </a:br>
            <a:r>
              <a:rPr lang="ru-RU" sz="3700" dirty="0" smtClean="0"/>
              <a:t>34. П. Чайковский. «Баба-яга»;</a:t>
            </a:r>
            <a:br>
              <a:rPr lang="ru-RU" sz="3700" dirty="0" smtClean="0"/>
            </a:br>
            <a:r>
              <a:rPr lang="ru-RU" sz="3700" dirty="0" smtClean="0"/>
              <a:t>35. А. </a:t>
            </a:r>
            <a:r>
              <a:rPr lang="ru-RU" sz="3700" dirty="0" err="1" smtClean="0"/>
              <a:t>Лядов</a:t>
            </a:r>
            <a:r>
              <a:rPr lang="ru-RU" sz="3700" dirty="0" smtClean="0"/>
              <a:t>. «Кикимора»;</a:t>
            </a:r>
            <a:br>
              <a:rPr lang="ru-RU" sz="3700" dirty="0" smtClean="0"/>
            </a:br>
            <a:r>
              <a:rPr lang="ru-RU" sz="3700" dirty="0" smtClean="0"/>
              <a:t>36. Э. Григ. «Шествие гномов»;</a:t>
            </a:r>
            <a:br>
              <a:rPr lang="ru-RU" sz="3700" dirty="0" smtClean="0"/>
            </a:br>
            <a:r>
              <a:rPr lang="ru-RU" sz="3700" dirty="0" smtClean="0"/>
              <a:t>37. Э. Григ. Танец эльфов;</a:t>
            </a:r>
            <a:br>
              <a:rPr lang="ru-RU" sz="3700" dirty="0" smtClean="0"/>
            </a:br>
            <a:r>
              <a:rPr lang="ru-RU" sz="3700" dirty="0" smtClean="0"/>
              <a:t>38. Н. Римский-Корсаков. Фрагменты из оперы «Снегурочка»;</a:t>
            </a:r>
            <a:br>
              <a:rPr lang="ru-RU" sz="3700" dirty="0" smtClean="0"/>
            </a:br>
            <a:r>
              <a:rPr lang="ru-RU" sz="3700" dirty="0" smtClean="0"/>
              <a:t>39. К. Дебюсси. «Феи — прелестные танцовщицы» (прелюдия из 2-й тетради);</a:t>
            </a:r>
            <a:br>
              <a:rPr lang="ru-RU" sz="3700" dirty="0" smtClean="0"/>
            </a:br>
            <a:r>
              <a:rPr lang="ru-RU" sz="3700" dirty="0" smtClean="0"/>
              <a:t>40. А. </a:t>
            </a:r>
            <a:r>
              <a:rPr lang="ru-RU" sz="3700" dirty="0" err="1" smtClean="0"/>
              <a:t>Лядов</a:t>
            </a:r>
            <a:r>
              <a:rPr lang="ru-RU" sz="3700" dirty="0" smtClean="0"/>
              <a:t>. «Волшебное озеро».</a:t>
            </a:r>
            <a:br>
              <a:rPr lang="ru-RU" sz="3700" dirty="0" smtClean="0"/>
            </a:br>
            <a:endParaRPr lang="ru-RU" sz="37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Примерный перечень произведений, слушание которых может оказать существенное влияние на музыкальное развитие ребенка.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Целесообразность использования музыкальных произведений: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Ранний  возраст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Старший дошкольный возраст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3970784" cy="3856914"/>
          </a:xfrm>
        </p:spPr>
        <p:txBody>
          <a:bodyPr/>
          <a:lstStyle/>
          <a:p>
            <a:r>
              <a:rPr lang="ru-RU" i="1" dirty="0" smtClean="0"/>
              <a:t>вызывают положительные эмоции</a:t>
            </a:r>
            <a:r>
              <a:rPr lang="ru-RU" dirty="0" smtClean="0"/>
              <a:t>: весёлого, шутливого и светлого, спокойного, нежного характера.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1412776"/>
            <a:ext cx="4716015" cy="3973281"/>
          </a:xfrm>
        </p:spPr>
        <p:txBody>
          <a:bodyPr>
            <a:normAutofit fontScale="85000" lnSpcReduction="20000"/>
          </a:bodyPr>
          <a:lstStyle/>
          <a:p>
            <a:r>
              <a:rPr lang="ru-RU" sz="2600" i="1" dirty="0" smtClean="0"/>
              <a:t>эстетические переживания дошкольников углубляются, усложняются, обогащаются, расширяются их представления о чувствах, выраженных в музыке</a:t>
            </a:r>
          </a:p>
          <a:p>
            <a:pPr>
              <a:buNone/>
            </a:pPr>
            <a:r>
              <a:rPr lang="ru-RU" sz="2600" dirty="0" smtClean="0"/>
              <a:t> 	</a:t>
            </a:r>
            <a:r>
              <a:rPr lang="ru-RU" sz="2100" dirty="0" smtClean="0"/>
              <a:t>( тревожные, взволнованные, таинственные, скорбные, решительные и пр.),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ru-RU" sz="2600" dirty="0" smtClean="0"/>
              <a:t>	 дети </a:t>
            </a:r>
            <a:r>
              <a:rPr lang="ru-RU" sz="2600" b="1" i="1" dirty="0" smtClean="0"/>
              <a:t>могут различать не только общую эмоциональную окраску музыки, но и выразительность интонации.</a:t>
            </a:r>
            <a:r>
              <a:rPr lang="ru-RU" sz="2600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Виды уподобления музыке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моторно-двигательное,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тактильное,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словесное,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вокальное,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мимическое,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темброво-инструментальное,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интонационное,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цветовое,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полихудожественное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Их необходимо варьировать и сочетать друг с другом.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 процессе восприятия музыки могут быть использован  </a:t>
            </a:r>
            <a:r>
              <a:rPr lang="ru-RU" sz="2400" i="1" dirty="0" smtClean="0"/>
              <a:t>метод уподобления характеру звучания</a:t>
            </a:r>
            <a:r>
              <a:rPr lang="ru-RU" sz="2400" dirty="0" smtClean="0"/>
              <a:t>  музыки 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b437f1783d2d52449218c4244b7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 rot="10800000" flipH="1" flipV="1">
            <a:off x="5816946" y="1988840"/>
            <a:ext cx="3060457" cy="259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небольшие по объему, время их звучания не должно превышать 5 — 8 мин, что связано с особенностями детского внимания (отвлекаемость, плохое сосредоточение) и недостаточностью развития произвольных процессов;</a:t>
            </a:r>
            <a:br>
              <a:rPr lang="ru-RU" sz="2400" dirty="0" smtClean="0"/>
            </a:br>
            <a:r>
              <a:rPr lang="ru-RU" sz="2400" dirty="0" smtClean="0"/>
              <a:t>• с ярко выраженными средствами музыкальной выразительности (темп, ритм, динамика, мелодия);</a:t>
            </a:r>
            <a:br>
              <a:rPr lang="ru-RU" sz="2400" dirty="0" smtClean="0"/>
            </a:br>
            <a:r>
              <a:rPr lang="ru-RU" sz="2400" dirty="0" smtClean="0"/>
              <a:t>• разнообразные по стилям и жанрам;</a:t>
            </a:r>
            <a:br>
              <a:rPr lang="ru-RU" sz="2400" dirty="0" smtClean="0"/>
            </a:br>
            <a:r>
              <a:rPr lang="ru-RU" sz="2400" dirty="0" smtClean="0"/>
              <a:t>• программные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музыкальных произведения:</a:t>
            </a:r>
            <a:endParaRPr lang="ru-RU" dirty="0"/>
          </a:p>
        </p:txBody>
      </p:sp>
      <p:pic>
        <p:nvPicPr>
          <p:cNvPr id="4" name="Picture 2" descr="C:\Documents and Settings\Admin\Рабочий стол\Картинки РМО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149768"/>
            <a:ext cx="1975722" cy="130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i="1" dirty="0" smtClean="0"/>
              <a:t>	</a:t>
            </a:r>
          </a:p>
          <a:p>
            <a:pPr>
              <a:buNone/>
            </a:pPr>
            <a:r>
              <a:rPr lang="ru-RU" sz="2800" b="1" i="1" dirty="0" smtClean="0"/>
              <a:t>когда в гармонии звуков дети не выделяют красоты звучания музыки, не откликаются на мелодию. 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детям трудно  сделать выбор в пользу какого-либо произведения,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их объяснения свидетельствуют о формальности сделанного предпочтения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ограничиваются общими фразами относительно услышанного или не могут объяснить свой выбор, молчат.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Это объясняется тем, что дети выделяют лишь основные эмоциональные состояния, не соотносят услышанную музыку с собственными переживаниями, недостаточной соотнесенностью речевого и эмоционального выражения. 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100" b="1" i="1" dirty="0" smtClean="0"/>
              <a:t>Возникает  необходимость  продумывать содержание и формы </a:t>
            </a:r>
          </a:p>
          <a:p>
            <a:pPr algn="ctr">
              <a:buNone/>
            </a:pPr>
            <a:r>
              <a:rPr lang="ru-RU" sz="2600" i="1" dirty="0" smtClean="0"/>
              <a:t>( во всей организованной работы с детьми, включая самостоятельную детскую деятельность).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Эмоциональная глухота детей</a:t>
            </a:r>
            <a:endParaRPr lang="ru-RU" dirty="0"/>
          </a:p>
        </p:txBody>
      </p:sp>
      <p:pic>
        <p:nvPicPr>
          <p:cNvPr id="5" name="Picture 2" descr="Картинки по запросу картинки дети поют и танцу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01208"/>
            <a:ext cx="1637998" cy="131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связана: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с развитием эмоциональной отзывчивости и в жизни,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с воспитанием таких качеств личности, как доброта, умение сочувствовать другому человеку.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Эмоциональная отзывчивость на музыку</a:t>
            </a:r>
            <a:endParaRPr lang="ru-RU" dirty="0"/>
          </a:p>
        </p:txBody>
      </p:sp>
      <p:pic>
        <p:nvPicPr>
          <p:cNvPr id="4" name="Picture 9" descr="stock-vector-children-with-musical-instruments-vector-4619738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b="6140"/>
          <a:stretch>
            <a:fillRect/>
          </a:stretch>
        </p:blipFill>
        <p:spPr bwMode="auto">
          <a:xfrm>
            <a:off x="6588225" y="4547020"/>
            <a:ext cx="2293838" cy="209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Спасибо, коллеги, </a:t>
            </a:r>
            <a:b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за внимание!</a:t>
            </a:r>
            <a:endParaRPr lang="ru-RU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799902"/>
            <a:ext cx="4653433" cy="465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Одним из ярких средств воспитания является музыка.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«Музыка посредница между жизнью ума и жизнью чувств», говорил Л. В. Бетховен, то есть музыка является как духовным, так и интеллектуальным видом искусства.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827" y="2060848"/>
            <a:ext cx="6079589" cy="43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Восприятие музыки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421" y="3429000"/>
            <a:ext cx="483893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412776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i="1" dirty="0" smtClean="0"/>
              <a:t>это процесс целостного, образного, эмоционально-осознанного, личностно окрашенного постижения содержания музыкального произведения;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- вид музыкальной деятельности.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988840"/>
            <a:ext cx="8136904" cy="46085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являются </a:t>
            </a:r>
          </a:p>
          <a:p>
            <a:r>
              <a:rPr lang="ru-RU" dirty="0" smtClean="0"/>
              <a:t>эмоциональная отзывчивость на музыку, </a:t>
            </a:r>
          </a:p>
          <a:p>
            <a:r>
              <a:rPr lang="ru-RU" dirty="0" smtClean="0"/>
              <a:t>развитый музыкальный слух, </a:t>
            </a:r>
          </a:p>
          <a:p>
            <a:r>
              <a:rPr lang="ru-RU" dirty="0" smtClean="0"/>
              <a:t>память, </a:t>
            </a:r>
          </a:p>
          <a:p>
            <a:r>
              <a:rPr lang="ru-RU" dirty="0" smtClean="0"/>
              <a:t>музыкальное мышление как обобщенное качество музыкального восприятия, 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способности к творчеству.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Психологическими механизмами восприятия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754063"/>
            <a:ext cx="17287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  <a:defRPr/>
            </a:pPr>
            <a:r>
              <a:rPr lang="ru-RU" b="1" i="1" dirty="0" smtClean="0"/>
              <a:t>остаётся эмоциональный отклик на неё, переживание её содержания.</a:t>
            </a:r>
          </a:p>
          <a:p>
            <a:pPr algn="ctr">
              <a:buNone/>
              <a:defRPr/>
            </a:pPr>
            <a:endParaRPr lang="ru-RU" dirty="0" smtClean="0"/>
          </a:p>
          <a:p>
            <a:pPr algn="ctr">
              <a:buNone/>
              <a:defRPr/>
            </a:pPr>
            <a:endParaRPr lang="ru-RU" dirty="0" smtClean="0"/>
          </a:p>
          <a:p>
            <a:pPr algn="ctr">
              <a:buNone/>
              <a:defRPr/>
            </a:pPr>
            <a:r>
              <a:rPr lang="ru-RU" dirty="0" smtClean="0"/>
              <a:t>Решение этой проблемы связано с необходимостью: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- специально подбирать музыкальный репертуар и методы работы с ним;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- использовать на занятиях других видов музыкальной деятельности детей: музыкального движения, пения, игры в оркестре, </a:t>
            </a:r>
            <a:r>
              <a:rPr lang="ru-RU" dirty="0" err="1" smtClean="0"/>
              <a:t>дирижирования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- использование на занятиях произведений других видов искусства, прежде всего изобразительного и художественной литературы.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Центральным моментом восприятия музыки 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872631" flipH="1" flipV="1">
            <a:off x="8215118" y="169674"/>
            <a:ext cx="610636" cy="13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97200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/>
              <a:t>в процессе музыкально-педагогической работы, 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/>
              <a:t>в ходе участия во всех видах детской музыкальной деятельности, 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/>
              <a:t>на </a:t>
            </a:r>
            <a:r>
              <a:rPr lang="ru-RU" sz="3100" b="1" dirty="0" err="1" smtClean="0"/>
              <a:t>досуговых</a:t>
            </a:r>
            <a:r>
              <a:rPr lang="ru-RU" sz="3100" b="1" dirty="0" smtClean="0"/>
              <a:t> мероприятиях и праздничных событиях.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Музыкальный руководитель </a:t>
            </a:r>
            <a:r>
              <a:rPr lang="ru-RU" dirty="0" smtClean="0"/>
              <a:t>традиционно посвящает восприятию музыки часть занятия, используя для его организации определенные методы и приемы.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 слушанию музыки должен обращаться и </a:t>
            </a:r>
            <a:r>
              <a:rPr lang="ru-RU" b="1" i="1" dirty="0" smtClean="0"/>
              <a:t>воспитатель</a:t>
            </a:r>
            <a:r>
              <a:rPr lang="ru-RU" dirty="0" smtClean="0"/>
              <a:t>, организуя данный процесс как занятие или инициируя детей к самостоятельному восприятию произведений.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Слушают дети и в</a:t>
            </a:r>
            <a:r>
              <a:rPr lang="ru-RU" b="1" i="1" dirty="0" smtClean="0"/>
              <a:t> семье</a:t>
            </a:r>
            <a:r>
              <a:rPr lang="ru-RU" dirty="0" smtClean="0"/>
              <a:t>, посещая с родителями концерты, музыкальные спектакли и т. п.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bg2">
                    <a:lumMod val="10000"/>
                  </a:schemeClr>
                </a:solidFill>
              </a:rPr>
              <a:t>Восприятие (слушание ) музыки детьми осуществляется: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872631" flipH="1" flipV="1">
            <a:off x="8200104" y="174353"/>
            <a:ext cx="660134" cy="14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4954555"/>
          </a:xfrm>
        </p:spPr>
        <p:txBody>
          <a:bodyPr/>
          <a:lstStyle/>
          <a:p>
            <a:r>
              <a:rPr lang="ru-RU" b="1" i="1" dirty="0" smtClean="0"/>
              <a:t>музыка как вид искусства в образовательном процессе ДОУ занимает недостаточно большое место в повседневной жизни ребенка. 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b="1" i="1" dirty="0" smtClean="0"/>
              <a:t>Она принимает вид специально-организованной музыкальной деятельности с ограниченным временем (15-30мин.), </a:t>
            </a:r>
          </a:p>
          <a:p>
            <a:pPr>
              <a:buNone/>
            </a:pPr>
            <a:r>
              <a:rPr lang="ru-RU" b="1" i="1" dirty="0" smtClean="0"/>
              <a:t>	что является недостаточным для получения эмоционально-эстетического наслаждения.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К сожалению,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872631" flipH="1" flipV="1">
            <a:off x="8200104" y="174353"/>
            <a:ext cx="660134" cy="14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1090</Words>
  <Application>Microsoft Office PowerPoint</Application>
  <PresentationFormat>Экран (4:3)</PresentationFormat>
  <Paragraphs>211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Консультация для воспитателей:  «Восприятие музыки  как средство обогащения музыкального опыта  ребёнка дошкольного  возраста»</vt:lpstr>
      <vt:lpstr>Слайд 2</vt:lpstr>
      <vt:lpstr>Одна из актуальных проблем музыкальной педагогики -</vt:lpstr>
      <vt:lpstr>Одним из ярких средств воспитания является музыка.   «Музыка посредница между жизнью ума и жизнью чувств», говорил Л. В. Бетховен, то есть музыка является как духовным, так и интеллектуальным видом искусства. </vt:lpstr>
      <vt:lpstr>Восприятие музыки</vt:lpstr>
      <vt:lpstr>Психологическими механизмами восприятия</vt:lpstr>
      <vt:lpstr>Центральным моментом восприятия музыки </vt:lpstr>
      <vt:lpstr>Восприятие (слушание ) музыки детьми осуществляется: </vt:lpstr>
      <vt:lpstr>К сожалению,</vt:lpstr>
      <vt:lpstr>Ведущая роль музыкального руководителя  ни в коей мере не  снижает  активности воспитателя.</vt:lpstr>
      <vt:lpstr>При восприятии музыки  воспитатель:</vt:lpstr>
      <vt:lpstr>Этапы действий педагогов в процессе организации восприятия детьми музыки: </vt:lpstr>
      <vt:lpstr>1 этап</vt:lpstr>
      <vt:lpstr>2 этап</vt:lpstr>
      <vt:lpstr>Осуществляется данная работа в определенной логике.</vt:lpstr>
      <vt:lpstr>Слайд 16</vt:lpstr>
      <vt:lpstr>Какие же задачи можно решать, подбирая специальный музыкальный репертуар для слушания? </vt:lpstr>
      <vt:lpstr>Этапы организации восприятия музыки дошкольниками в группе, при непосредственном содействии педагога-воспитателя. </vt:lpstr>
      <vt:lpstr>Для характеристики эмоций ребенка-слушателя воспользуемся классификацией типов эмоций,  предложенной В. Н. Холоповой:</vt:lpstr>
      <vt:lpstr>Во-первых,</vt:lpstr>
      <vt:lpstr>Примерный перечень музыкальных произведений, которые могут звучать в ходе организации педагогического процесса</vt:lpstr>
      <vt:lpstr>Утренняя зарядка </vt:lpstr>
      <vt:lpstr>Одевание на прогулку </vt:lpstr>
      <vt:lpstr>Тихий час </vt:lpstr>
      <vt:lpstr>Во-вторых,</vt:lpstr>
      <vt:lpstr>Приведем пример соответствия музыки эмоциональному состоянию ребенка.</vt:lpstr>
      <vt:lpstr>В-третьих,</vt:lpstr>
      <vt:lpstr>В-четвертых,</vt:lpstr>
      <vt:lpstr>Мировая музыкальная классика</vt:lpstr>
      <vt:lpstr>В-пятых,</vt:lpstr>
      <vt:lpstr> Примерный перечень произведений, слушание которых может оказать существенное влияние на музыкальное развитие ребенка. </vt:lpstr>
      <vt:lpstr>Целесообразность использования музыкальных произведений:</vt:lpstr>
      <vt:lpstr>В процессе восприятия музыки могут быть использован  метод уподобления характеру звучания  музыки .</vt:lpstr>
      <vt:lpstr>Примеры музыкальных произведения:</vt:lpstr>
      <vt:lpstr>Эмоциональная глухота детей</vt:lpstr>
      <vt:lpstr>Эмоциональная отзывчивость на музыку</vt:lpstr>
      <vt:lpstr>Спасибо, коллеги,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Восприятие музыки как средство обогащения музыкального опыта ребёнка дошкольного  возраста</dc:title>
  <dc:creator>Егор</dc:creator>
  <cp:lastModifiedBy>Егор</cp:lastModifiedBy>
  <cp:revision>52</cp:revision>
  <dcterms:created xsi:type="dcterms:W3CDTF">2017-03-25T09:19:19Z</dcterms:created>
  <dcterms:modified xsi:type="dcterms:W3CDTF">2017-03-26T07:06:59Z</dcterms:modified>
</cp:coreProperties>
</file>